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3" r:id="rId7"/>
    <p:sldId id="259" r:id="rId8"/>
    <p:sldId id="262" r:id="rId9"/>
    <p:sldId id="265" r:id="rId1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华文楷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华文楷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华文楷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华文楷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华文楷体" pitchFamily="2" charset="-122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华文楷体" pitchFamily="2" charset="-122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华文楷体" pitchFamily="2" charset="-122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华文楷体" pitchFamily="2" charset="-122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华文楷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2251" autoAdjust="0"/>
  </p:normalViewPr>
  <p:slideViewPr>
    <p:cSldViewPr>
      <p:cViewPr>
        <p:scale>
          <a:sx n="66" d="100"/>
          <a:sy n="6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  <a:ea typeface="宋体" charset="-122"/>
              </a:defRPr>
            </a:lvl1pPr>
          </a:lstStyle>
          <a:p>
            <a:endParaRPr lang="zh-CN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  <a:ea typeface="宋体" charset="-122"/>
              </a:defRPr>
            </a:lvl1pPr>
          </a:lstStyle>
          <a:p>
            <a:fld id="{C06948FC-2910-41CA-95AC-44E77DAAA632}" type="datetimeFigureOut">
              <a:rPr lang="zh-CN" altLang="en-US"/>
              <a:pPr/>
              <a:t>2018/1/5/Fri</a:t>
            </a:fld>
            <a:endParaRPr lang="en-US" altLang="zh-CN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  <a:ea typeface="宋体" charset="-122"/>
              </a:defRPr>
            </a:lvl1pPr>
          </a:lstStyle>
          <a:p>
            <a:fld id="{F80836D3-BDD5-47DE-91AB-00B99177936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3656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一个个出现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836D3-BDD5-47DE-91AB-00B991779363}" type="slidenum">
              <a:rPr lang="zh-CN" altLang="en-US" smtClean="0"/>
              <a:pPr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888524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注明分组讨论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836D3-BDD5-47DE-91AB-00B991779363}" type="slidenum">
              <a:rPr lang="zh-CN" altLang="en-US" smtClean="0"/>
              <a:pPr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159687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图片要多一些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836D3-BDD5-47DE-91AB-00B991779363}" type="slidenum">
              <a:rPr lang="zh-CN" altLang="en-US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564599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一面是人口膨胀经济增长对水、电资源与日俱增的期望，另一面则是来自生态环境和社会分配的一片讨伐声。是与非，功与过，取与舍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EDC7E-44B7-411D-A363-6989BBA953EF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92D37-D7A9-46B9-9A69-D0B30DE887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C77F3-805D-4456-AB2F-21E723EC1651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CF427-B1DF-4841-BFBD-9C902EC5FE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39713-DA8F-4E30-8E57-B347DDF681D2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59E8E-3644-4405-833D-46C3EF3252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0F627-58CE-4FEF-8A65-668A454E1247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A8F12-3873-48D8-8803-F68202FC8B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B7258-D7AD-40D1-A3E3-C7F19F6DCE1E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0A144-0E2B-4622-BB2F-264A0AD1A7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011F9-79BE-4D7C-A895-19AF0259D3A7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71976-4B26-4C7A-A854-AF1DCABAD1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8E56E-FCED-44C0-8B87-DB5F929EE8F0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18124-228E-4AB5-AFE9-532E8D9193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03CA-96E4-4809-9412-60F6739B9216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C638B-5C2F-4D69-A667-7CDCFB773E4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FDE1F-3E41-4A65-AFD1-2220E03A5D2C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90667-F691-4A4B-AF9E-6046E09C8A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0F561-B79A-4530-B612-714A13E52561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72E9F-47E0-409A-890D-B834341E39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36EEA-15A8-4F1F-B07B-FF2F5D939A5C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676C3-7D3A-4A17-93E4-C9B3643087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6F03757-F1FD-4D13-9762-07BC1630F393}" type="datetimeFigureOut">
              <a:rPr lang="zh-CN" altLang="en-US"/>
              <a:pPr>
                <a:defRPr/>
              </a:pPr>
              <a:t>2018/1/5/Fri</a:t>
            </a:fld>
            <a:endParaRPr lang="zh-CN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B03039D-25E7-4DED-9153-7E2175274A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4" r:id="rId2"/>
    <p:sldLayoutId id="2147483733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4" r:id="rId9"/>
    <p:sldLayoutId id="2147483730" r:id="rId10"/>
    <p:sldLayoutId id="21474837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 pitchFamily="49" charset="-122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6562" y="2756049"/>
            <a:ext cx="7851648" cy="1355576"/>
          </a:xfrm>
        </p:spPr>
        <p:txBody>
          <a:bodyPr/>
          <a:lstStyle/>
          <a:p>
            <a:pPr marL="182880" fontAlgn="auto">
              <a:spcAft>
                <a:spcPts val="0"/>
              </a:spcAft>
              <a:defRPr/>
            </a:pPr>
            <a:r>
              <a:rPr lang="zh-CN" altLang="en-US" sz="7200" dirty="0" smtClean="0">
                <a:solidFill>
                  <a:schemeClr val="tx1"/>
                </a:solidFill>
              </a:rPr>
              <a:t>湘江流域综合开发</a:t>
            </a:r>
            <a:endParaRPr lang="zh-CN" altLang="en-US" sz="7200" dirty="0">
              <a:solidFill>
                <a:schemeClr val="tx1"/>
              </a:solidFill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900113" y="1798638"/>
            <a:ext cx="26225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4800"/>
              <a:t>学以致用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E:\大坝\湘江流域图2.jpg"/>
          <p:cNvPicPr>
            <a:picLocks noChangeAspect="1" noChangeArrowheads="1"/>
          </p:cNvPicPr>
          <p:nvPr/>
        </p:nvPicPr>
        <p:blipFill>
          <a:blip r:embed="rId3" cstate="print"/>
          <a:srcRect t="3874" r="3500"/>
          <a:stretch>
            <a:fillRect/>
          </a:stretch>
        </p:blipFill>
        <p:spPr bwMode="auto">
          <a:xfrm>
            <a:off x="2987675" y="-120650"/>
            <a:ext cx="6192838" cy="703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 rot="-3480000">
            <a:off x="7941469" y="5099844"/>
            <a:ext cx="263525" cy="10953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6" name="矩形 5"/>
          <p:cNvSpPr/>
          <p:nvPr/>
        </p:nvSpPr>
        <p:spPr>
          <a:xfrm rot="-2460000">
            <a:off x="7400925" y="1995488"/>
            <a:ext cx="263525" cy="1111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0" y="430213"/>
            <a:ext cx="4356100" cy="6427787"/>
          </a:xfrm>
          <a:prstGeom prst="rect">
            <a:avLst/>
          </a:prstGeom>
          <a:solidFill>
            <a:schemeClr val="bg1">
              <a:alpha val="74001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华文楷体" pitchFamily="2" charset="-122"/>
              </a:rPr>
              <a:t>阅读导学案中材料一，思考下列问题。</a:t>
            </a:r>
          </a:p>
          <a:p>
            <a:r>
              <a:rPr lang="en-US" altLang="zh-CN" sz="3200" b="1" dirty="0">
                <a:latin typeface="华文楷体" pitchFamily="2" charset="-122"/>
              </a:rPr>
              <a:t>1</a:t>
            </a:r>
            <a:r>
              <a:rPr lang="zh-CN" altLang="en-US" sz="3200" b="1" dirty="0">
                <a:latin typeface="华文楷体" pitchFamily="2" charset="-122"/>
              </a:rPr>
              <a:t>、根据湘江流域气候，分析湘江水量季节变化特点。</a:t>
            </a:r>
          </a:p>
          <a:p>
            <a:endParaRPr lang="zh-CN" altLang="en-US" sz="3200" b="1" dirty="0">
              <a:latin typeface="华文楷体" pitchFamily="2" charset="-122"/>
            </a:endParaRPr>
          </a:p>
          <a:p>
            <a:r>
              <a:rPr lang="en-US" altLang="zh-CN" sz="3200" b="1" dirty="0">
                <a:latin typeface="华文楷体" pitchFamily="2" charset="-122"/>
              </a:rPr>
              <a:t>2</a:t>
            </a:r>
            <a:r>
              <a:rPr lang="zh-CN" altLang="en-US" sz="3200" b="1" dirty="0">
                <a:latin typeface="华文楷体" pitchFamily="2" charset="-122"/>
              </a:rPr>
              <a:t>、湘江水量的变化对湘江航运有什么影响？对湘江流域饮用、灌溉用水有什么影响？</a:t>
            </a:r>
          </a:p>
          <a:p>
            <a:endParaRPr lang="zh-CN" altLang="en-US" sz="3200" b="1" dirty="0">
              <a:latin typeface="华文楷体" pitchFamily="2" charset="-122"/>
            </a:endParaRPr>
          </a:p>
          <a:p>
            <a:r>
              <a:rPr lang="en-US" altLang="zh-CN" sz="3200" b="1" dirty="0">
                <a:latin typeface="华文楷体" pitchFamily="2" charset="-122"/>
              </a:rPr>
              <a:t>3</a:t>
            </a:r>
            <a:r>
              <a:rPr lang="zh-CN" altLang="en-US" sz="3200" b="1" dirty="0">
                <a:latin typeface="华文楷体" pitchFamily="2" charset="-122"/>
              </a:rPr>
              <a:t>、怎样才能解决上述问题？</a:t>
            </a:r>
          </a:p>
        </p:txBody>
      </p:sp>
      <p:sp>
        <p:nvSpPr>
          <p:cNvPr id="8" name="矩形 7"/>
          <p:cNvSpPr/>
          <p:nvPr/>
        </p:nvSpPr>
        <p:spPr>
          <a:xfrm>
            <a:off x="4140200" y="0"/>
            <a:ext cx="2012950" cy="64135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</a:rPr>
              <a:t>自主</a:t>
            </a:r>
            <a:r>
              <a:rPr lang="zh-CN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</a:rPr>
              <a:t>学习</a:t>
            </a:r>
            <a:endParaRPr lang="zh-CN" altLang="en-US" sz="3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组合 6"/>
          <p:cNvGrpSpPr>
            <a:grpSpLocks/>
          </p:cNvGrpSpPr>
          <p:nvPr/>
        </p:nvGrpSpPr>
        <p:grpSpPr bwMode="auto">
          <a:xfrm>
            <a:off x="-11113" y="1655763"/>
            <a:ext cx="3889376" cy="4054475"/>
            <a:chOff x="1187624" y="-120188"/>
            <a:chExt cx="6192688" cy="7036244"/>
          </a:xfrm>
        </p:grpSpPr>
        <p:pic>
          <p:nvPicPr>
            <p:cNvPr id="15364" name="Picture 2" descr="E:\大坝\湘江流域图2.jpg"/>
            <p:cNvPicPr>
              <a:picLocks noChangeAspect="1" noChangeArrowheads="1"/>
            </p:cNvPicPr>
            <p:nvPr/>
          </p:nvPicPr>
          <p:blipFill>
            <a:blip r:embed="rId3" cstate="print"/>
            <a:srcRect t="3874" r="3500"/>
            <a:stretch>
              <a:fillRect/>
            </a:stretch>
          </p:blipFill>
          <p:spPr bwMode="auto">
            <a:xfrm>
              <a:off x="1187624" y="-120188"/>
              <a:ext cx="6192688" cy="7036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矩形 4"/>
            <p:cNvSpPr/>
            <p:nvPr/>
          </p:nvSpPr>
          <p:spPr>
            <a:xfrm rot="-3480000">
              <a:off x="6142348" y="5098633"/>
              <a:ext cx="261725" cy="111216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6" name="矩形 5"/>
            <p:cNvSpPr/>
            <p:nvPr/>
          </p:nvSpPr>
          <p:spPr>
            <a:xfrm rot="-2460000">
              <a:off x="5600863" y="1995644"/>
              <a:ext cx="262873" cy="110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</p:grpSp>
      <p:sp>
        <p:nvSpPr>
          <p:cNvPr id="15362" name="矩形 7"/>
          <p:cNvSpPr>
            <a:spLocks noChangeArrowheads="1"/>
          </p:cNvSpPr>
          <p:nvPr/>
        </p:nvSpPr>
        <p:spPr bwMode="auto">
          <a:xfrm>
            <a:off x="3492500" y="0"/>
            <a:ext cx="2031325" cy="646331"/>
          </a:xfrm>
          <a:prstGeom prst="rect">
            <a:avLst/>
          </a:prstGeom>
          <a:solidFill>
            <a:schemeClr val="bg1">
              <a:alpha val="70195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</a:rPr>
              <a:t>探究</a:t>
            </a:r>
            <a:r>
              <a:rPr lang="zh-CN" altLang="zh-C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</a:rPr>
              <a:t>学习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itchFamily="2" charset="-122"/>
            </a:endParaRPr>
          </a:p>
        </p:txBody>
      </p:sp>
      <p:sp>
        <p:nvSpPr>
          <p:cNvPr id="15363" name="TextBox 10"/>
          <p:cNvSpPr txBox="1">
            <a:spLocks noChangeArrowheads="1"/>
          </p:cNvSpPr>
          <p:nvPr/>
        </p:nvSpPr>
        <p:spPr bwMode="auto">
          <a:xfrm>
            <a:off x="4140200" y="1484313"/>
            <a:ext cx="482441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阅读导学案中的材料二、三，讨论下列问题</a:t>
            </a:r>
            <a:r>
              <a:rPr lang="zh-CN" altLang="en-US" sz="3200" b="1" dirty="0" smtClean="0">
                <a:latin typeface="+mn-ea"/>
                <a:ea typeface="+mn-ea"/>
              </a:rPr>
              <a:t>：</a:t>
            </a:r>
            <a:endParaRPr lang="en-US" altLang="zh-CN" sz="3200" b="1" dirty="0" smtClean="0">
              <a:latin typeface="+mn-ea"/>
              <a:ea typeface="+mn-ea"/>
            </a:endParaRPr>
          </a:p>
          <a:p>
            <a:endParaRPr lang="en-US" altLang="zh-CN" sz="3200" b="1" dirty="0">
              <a:latin typeface="+mn-ea"/>
              <a:ea typeface="+mn-ea"/>
            </a:endParaRPr>
          </a:p>
          <a:p>
            <a:r>
              <a:rPr lang="en-US" altLang="zh-CN" sz="3200" b="1" dirty="0">
                <a:latin typeface="华文楷体" pitchFamily="2" charset="-122"/>
              </a:rPr>
              <a:t>1</a:t>
            </a:r>
            <a:r>
              <a:rPr lang="zh-CN" altLang="en-US" sz="3200" b="1" dirty="0">
                <a:latin typeface="华文楷体" pitchFamily="2" charset="-122"/>
              </a:rPr>
              <a:t>、东江地区为什么可以修建大坝？</a:t>
            </a:r>
          </a:p>
          <a:p>
            <a:endParaRPr lang="en-US" altLang="zh-CN" sz="3200" b="1" dirty="0">
              <a:latin typeface="华文楷体" pitchFamily="2" charset="-122"/>
            </a:endParaRPr>
          </a:p>
          <a:p>
            <a:r>
              <a:rPr lang="en-US" altLang="zh-CN" sz="3200" b="1" dirty="0">
                <a:latin typeface="华文楷体" pitchFamily="2" charset="-122"/>
              </a:rPr>
              <a:t>2</a:t>
            </a:r>
            <a:r>
              <a:rPr lang="zh-CN" altLang="en-US" sz="3200" b="1" dirty="0">
                <a:latin typeface="华文楷体" pitchFamily="2" charset="-122"/>
              </a:rPr>
              <a:t>、湘江长沙段为什么要修建大坝？</a:t>
            </a:r>
          </a:p>
          <a:p>
            <a:endParaRPr lang="en-US" altLang="zh-CN" sz="3200" b="1" dirty="0">
              <a:latin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837113" y="620713"/>
            <a:ext cx="4306887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3200" b="1" dirty="0">
                <a:latin typeface="华文楷体" pitchFamily="2" charset="-122"/>
              </a:rPr>
              <a:t>东江水库是一个以发电为主，兼有防洪、航运、城镇工业及生活用水等综合利用的大型水电工程</a:t>
            </a:r>
            <a:r>
              <a:rPr lang="zh-CN" altLang="en-US" sz="3200" b="1" dirty="0">
                <a:latin typeface="华文楷体" pitchFamily="2" charset="-122"/>
              </a:rPr>
              <a:t>。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729163" y="3783013"/>
            <a:ext cx="441483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>
                <a:latin typeface="华文楷体" pitchFamily="2" charset="-122"/>
              </a:rPr>
              <a:t>湘江长沙综合水利枢纽具保证长株潭城市群生产生活用水，改善长株潭段航道通航条件，适应滨水景观带建设，兼顾发电等功能。</a:t>
            </a:r>
          </a:p>
        </p:txBody>
      </p:sp>
      <p:pic>
        <p:nvPicPr>
          <p:cNvPr id="17413" name="Picture 5" descr="E:\大坝\湘江长沙水利枢纽.jpg"/>
          <p:cNvPicPr>
            <a:picLocks noChangeAspect="1" noChangeArrowheads="1"/>
          </p:cNvPicPr>
          <p:nvPr/>
        </p:nvPicPr>
        <p:blipFill>
          <a:blip r:embed="rId2" cstate="print"/>
          <a:srcRect r="4425" b="12477"/>
          <a:stretch>
            <a:fillRect/>
          </a:stretch>
        </p:blipFill>
        <p:spPr bwMode="auto">
          <a:xfrm>
            <a:off x="250825" y="3789363"/>
            <a:ext cx="439102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8" descr="东江湖水坝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33375"/>
            <a:ext cx="4392613" cy="2927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859338" y="4292600"/>
            <a:ext cx="4067175" cy="2041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</a:rPr>
              <a:t>湘江长沙大坝为什么没有建成像东江湖大坝那样的高坝？修建低坝有什么好处？</a:t>
            </a:r>
          </a:p>
        </p:txBody>
      </p:sp>
      <p:pic>
        <p:nvPicPr>
          <p:cNvPr id="16390" name="Picture 5" descr="E:\大坝\湘江长沙水利枢纽.jpg"/>
          <p:cNvPicPr>
            <a:picLocks noChangeAspect="1" noChangeArrowheads="1"/>
          </p:cNvPicPr>
          <p:nvPr/>
        </p:nvPicPr>
        <p:blipFill>
          <a:blip r:embed="rId3" cstate="print"/>
          <a:srcRect r="4425" b="12477"/>
          <a:stretch>
            <a:fillRect/>
          </a:stretch>
        </p:blipFill>
        <p:spPr bwMode="auto">
          <a:xfrm>
            <a:off x="34925" y="3570288"/>
            <a:ext cx="4608513" cy="281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 descr="东江湖水坝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212725"/>
            <a:ext cx="4608513" cy="3071813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4930775" y="4068763"/>
            <a:ext cx="3889375" cy="252888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</a:rPr>
              <a:t>淹没土地范围少；船只过闸时间短，过闸用水也少；对生态和景观的影响小；溃坝等威胁性小。 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716463" y="-1399"/>
            <a:ext cx="4427537" cy="4031873"/>
          </a:xfrm>
          <a:prstGeom prst="rect">
            <a:avLst/>
          </a:prstGeom>
          <a:solidFill>
            <a:schemeClr val="bg1">
              <a:alpha val="67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7325"/>
            <a:r>
              <a:rPr lang="zh-CN" altLang="en-US" sz="3200" b="1" dirty="0">
                <a:latin typeface="华文楷体" pitchFamily="2" charset="-122"/>
              </a:rPr>
              <a:t>东江湖坝高</a:t>
            </a:r>
            <a:r>
              <a:rPr lang="en-US" altLang="zh-CN" sz="3200" b="1" dirty="0">
                <a:latin typeface="华文楷体" pitchFamily="2" charset="-122"/>
              </a:rPr>
              <a:t>157</a:t>
            </a:r>
            <a:r>
              <a:rPr lang="zh-CN" altLang="en-US" sz="3200" b="1" dirty="0" smtClean="0">
                <a:latin typeface="华文楷体" pitchFamily="2" charset="-122"/>
              </a:rPr>
              <a:t>米，</a:t>
            </a:r>
            <a:r>
              <a:rPr lang="zh-CN" altLang="en-US" sz="3200" b="1" dirty="0">
                <a:latin typeface="华文楷体" pitchFamily="2" charset="-122"/>
              </a:rPr>
              <a:t>淹没耕大量耕地、林地以及生产、生活</a:t>
            </a:r>
            <a:r>
              <a:rPr lang="zh-CN" altLang="en-US" sz="3200" b="1" dirty="0" smtClean="0">
                <a:latin typeface="华文楷体" pitchFamily="2" charset="-122"/>
              </a:rPr>
              <a:t>设施，库区</a:t>
            </a:r>
            <a:r>
              <a:rPr lang="zh-CN" altLang="en-US" sz="3200" b="1" dirty="0">
                <a:latin typeface="华文楷体" pitchFamily="2" charset="-122"/>
              </a:rPr>
              <a:t>迁移</a:t>
            </a:r>
            <a:r>
              <a:rPr lang="en-US" altLang="zh-CN" sz="3200" b="1" dirty="0">
                <a:latin typeface="华文楷体" pitchFamily="2" charset="-122"/>
              </a:rPr>
              <a:t>53874</a:t>
            </a:r>
            <a:r>
              <a:rPr lang="zh-CN" altLang="en-US" sz="3200" b="1" dirty="0">
                <a:latin typeface="华文楷体" pitchFamily="2" charset="-122"/>
              </a:rPr>
              <a:t>人</a:t>
            </a:r>
          </a:p>
          <a:p>
            <a:pPr indent="187325"/>
            <a:r>
              <a:rPr lang="zh-CN" altLang="en-US" sz="3200" b="1" dirty="0">
                <a:latin typeface="华文楷体" pitchFamily="2" charset="-122"/>
              </a:rPr>
              <a:t>长沙综合水利枢纽大坝为低坝，库区设计最高水位是</a:t>
            </a:r>
            <a:r>
              <a:rPr lang="en-US" altLang="zh-CN" sz="3200" b="1" dirty="0">
                <a:latin typeface="华文楷体" pitchFamily="2" charset="-122"/>
              </a:rPr>
              <a:t>29.7</a:t>
            </a:r>
            <a:r>
              <a:rPr lang="zh-CN" altLang="en-US" sz="3200" b="1" dirty="0">
                <a:latin typeface="华文楷体" pitchFamily="2" charset="-122"/>
              </a:rPr>
              <a:t>米，是湘江丰水期的正常水位。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4" name="AutoShape 12"/>
          <p:cNvSpPr>
            <a:spLocks noChangeArrowheads="1"/>
          </p:cNvSpPr>
          <p:nvPr/>
        </p:nvSpPr>
        <p:spPr bwMode="auto">
          <a:xfrm>
            <a:off x="1187450" y="4868863"/>
            <a:ext cx="7200900" cy="1439862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r>
              <a:rPr lang="en-US" altLang="zh-CN" b="1">
                <a:latin typeface="华文楷体"/>
              </a:rPr>
              <a:t>……</a:t>
            </a:r>
            <a:endParaRPr lang="en-US" altLang="zh-CN" b="1"/>
          </a:p>
        </p:txBody>
      </p:sp>
      <p:sp>
        <p:nvSpPr>
          <p:cNvPr id="23568" name="AutoShape 16"/>
          <p:cNvSpPr>
            <a:spLocks noChangeArrowheads="1"/>
          </p:cNvSpPr>
          <p:nvPr/>
        </p:nvSpPr>
        <p:spPr bwMode="auto">
          <a:xfrm>
            <a:off x="1979613" y="836613"/>
            <a:ext cx="5688012" cy="15113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38100" algn="ctr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r>
              <a:rPr lang="en-US" altLang="zh-CN" b="1">
                <a:latin typeface="华文楷体"/>
              </a:rPr>
              <a:t>……</a:t>
            </a:r>
            <a:endParaRPr lang="en-US" altLang="zh-CN" b="1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4140200" y="2997200"/>
            <a:ext cx="1295400" cy="1149350"/>
          </a:xfrm>
          <a:prstGeom prst="ellipse">
            <a:avLst/>
          </a:prstGeom>
          <a:solidFill>
            <a:srgbClr val="FFFFCC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067175" y="3141663"/>
            <a:ext cx="14398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大坝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476375" y="5302250"/>
            <a:ext cx="1809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调节水量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851275" y="5302250"/>
            <a:ext cx="1809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改善航运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227763" y="5302250"/>
            <a:ext cx="1809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提供电力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2195513" y="1268413"/>
            <a:ext cx="996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地形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3563938" y="1268413"/>
            <a:ext cx="996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地质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076825" y="1268413"/>
            <a:ext cx="996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水文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6516688" y="1268413"/>
            <a:ext cx="996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交通</a:t>
            </a:r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4787900" y="4149725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3924300" y="4076700"/>
            <a:ext cx="17272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功  能</a:t>
            </a:r>
          </a:p>
        </p:txBody>
      </p:sp>
      <p:sp>
        <p:nvSpPr>
          <p:cNvPr id="23571" name="Line 19"/>
          <p:cNvSpPr>
            <a:spLocks noChangeShapeType="1"/>
          </p:cNvSpPr>
          <p:nvPr/>
        </p:nvSpPr>
        <p:spPr bwMode="auto">
          <a:xfrm>
            <a:off x="4787900" y="2349500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3851275" y="2420938"/>
            <a:ext cx="17272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修  建  </a:t>
            </a:r>
          </a:p>
        </p:txBody>
      </p:sp>
      <p:sp>
        <p:nvSpPr>
          <p:cNvPr id="23573" name="Line 21"/>
          <p:cNvSpPr>
            <a:spLocks noChangeShapeType="1"/>
          </p:cNvSpPr>
          <p:nvPr/>
        </p:nvSpPr>
        <p:spPr bwMode="auto">
          <a:xfrm>
            <a:off x="6948488" y="2924175"/>
            <a:ext cx="0" cy="165735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3574" name="Line 22"/>
          <p:cNvSpPr>
            <a:spLocks noChangeShapeType="1"/>
          </p:cNvSpPr>
          <p:nvPr/>
        </p:nvSpPr>
        <p:spPr bwMode="auto">
          <a:xfrm flipV="1">
            <a:off x="2916238" y="2852738"/>
            <a:ext cx="0" cy="17272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http://c.hiphotos.baidu.com/baike/c0%3Dbaike80%2C5%2C5%2C80%2C26/sign=eeb9cc51cbef7609280691cd4fb4c8a9/5366d0160924ab18756629fb35fae6cd7a890b8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213" y="2852738"/>
            <a:ext cx="3313112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48038" y="404813"/>
            <a:ext cx="2012950" cy="823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</a:rPr>
              <a:t>辩论赛</a:t>
            </a:r>
          </a:p>
        </p:txBody>
      </p:sp>
      <p:pic>
        <p:nvPicPr>
          <p:cNvPr id="18435" name="Picture 2" descr="http://pic16.nipic.com/20110916/5992415_110735827000_2.jpg"/>
          <p:cNvPicPr>
            <a:picLocks noChangeAspect="1" noChangeArrowheads="1"/>
          </p:cNvPicPr>
          <p:nvPr/>
        </p:nvPicPr>
        <p:blipFill>
          <a:blip r:embed="rId4" cstate="print"/>
          <a:srcRect l="7393" t="17268" r="51701" b="9473"/>
          <a:stretch>
            <a:fillRect/>
          </a:stretch>
        </p:blipFill>
        <p:spPr bwMode="auto">
          <a:xfrm>
            <a:off x="539750" y="2554288"/>
            <a:ext cx="1547813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2" descr="http://pic16.nipic.com/20110916/5992415_110735827000_2.jpg"/>
          <p:cNvPicPr>
            <a:picLocks noChangeAspect="1" noChangeArrowheads="1"/>
          </p:cNvPicPr>
          <p:nvPr/>
        </p:nvPicPr>
        <p:blipFill>
          <a:blip r:embed="rId5" cstate="print"/>
          <a:srcRect l="47948" t="10544" r="9538" b="8665"/>
          <a:stretch>
            <a:fillRect/>
          </a:stretch>
        </p:blipFill>
        <p:spPr bwMode="auto">
          <a:xfrm>
            <a:off x="6965950" y="2362200"/>
            <a:ext cx="1577975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7463" y="1076325"/>
            <a:ext cx="3952875" cy="1201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</a:rPr>
              <a:t>正方：湘江上大坝修建</a:t>
            </a: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</a:rPr>
              <a:t>利大于弊。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4938" y="1162050"/>
            <a:ext cx="39084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</a:rPr>
              <a:t>反方：湘江上大坝修建</a:t>
            </a: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</a:rPr>
              <a:t>弊大于利。</a:t>
            </a:r>
          </a:p>
        </p:txBody>
      </p:sp>
      <p:sp>
        <p:nvSpPr>
          <p:cNvPr id="18439" name="TextBox 9"/>
          <p:cNvSpPr txBox="1">
            <a:spLocks noChangeArrowheads="1"/>
          </p:cNvSpPr>
          <p:nvPr/>
        </p:nvSpPr>
        <p:spPr bwMode="auto">
          <a:xfrm>
            <a:off x="395288" y="5588000"/>
            <a:ext cx="82089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宋体" charset="-122"/>
              </a:rPr>
              <a:t>根据导学案中材料四，讨论上述辩题。辩论过程中请陈述己方观点，可反驳对方观点。</a:t>
            </a:r>
          </a:p>
        </p:txBody>
      </p:sp>
      <p:sp>
        <p:nvSpPr>
          <p:cNvPr id="18441" name="矩形 7"/>
          <p:cNvSpPr>
            <a:spLocks noChangeArrowheads="1"/>
          </p:cNvSpPr>
          <p:nvPr/>
        </p:nvSpPr>
        <p:spPr bwMode="auto">
          <a:xfrm>
            <a:off x="179388" y="0"/>
            <a:ext cx="2031325" cy="646331"/>
          </a:xfrm>
          <a:prstGeom prst="rect">
            <a:avLst/>
          </a:prstGeom>
          <a:solidFill>
            <a:schemeClr val="bg1">
              <a:alpha val="70195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</a:rPr>
              <a:t>合作</a:t>
            </a:r>
            <a:r>
              <a:rPr lang="zh-CN" altLang="zh-C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</a:rPr>
              <a:t>学习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119313" y="1882775"/>
            <a:ext cx="51117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CN" altLang="en-US" sz="4800" b="1"/>
              <a:t>大坝是把双刃剑</a:t>
            </a:r>
          </a:p>
        </p:txBody>
      </p:sp>
      <p:pic>
        <p:nvPicPr>
          <p:cNvPr id="22533" name="Picture 5" descr="E:\大坝\湘江长沙水利枢纽.jpg"/>
          <p:cNvPicPr>
            <a:picLocks noChangeAspect="1" noChangeArrowheads="1"/>
          </p:cNvPicPr>
          <p:nvPr/>
        </p:nvPicPr>
        <p:blipFill>
          <a:blip r:embed="rId2" cstate="print"/>
          <a:srcRect r="4425" b="12477"/>
          <a:stretch>
            <a:fillRect/>
          </a:stretch>
        </p:blipFill>
        <p:spPr bwMode="auto">
          <a:xfrm>
            <a:off x="322263" y="3500438"/>
            <a:ext cx="4249737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东江湖水坝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5850" y="3500438"/>
            <a:ext cx="3924300" cy="261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2411413" y="2781300"/>
            <a:ext cx="5903912" cy="1366838"/>
          </a:xfrm>
        </p:spPr>
        <p:txBody>
          <a:bodyPr/>
          <a:lstStyle/>
          <a:p>
            <a:pPr algn="ctr"/>
            <a:r>
              <a:rPr lang="zh-CN" altLang="en-US" sz="9800" smtClean="0"/>
              <a:t>谢谢！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流畅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流畅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521</TotalTime>
  <Words>605</Words>
  <Application>Microsoft Office PowerPoint</Application>
  <PresentationFormat>全屏显示(4:3)</PresentationFormat>
  <Paragraphs>51</Paragraphs>
  <Slides>9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流畅</vt:lpstr>
      <vt:lpstr>湘江流域综合开发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谢谢！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湘江流域综合开发</dc:title>
  <dc:creator>yangxia</dc:creator>
  <cp:lastModifiedBy>xbany</cp:lastModifiedBy>
  <cp:revision>31</cp:revision>
  <dcterms:created xsi:type="dcterms:W3CDTF">2015-11-06T14:54:36Z</dcterms:created>
  <dcterms:modified xsi:type="dcterms:W3CDTF">2018-01-05T05:58:38Z</dcterms:modified>
</cp:coreProperties>
</file>